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82" r:id="rId4"/>
    <p:sldId id="303" r:id="rId5"/>
    <p:sldId id="259" r:id="rId6"/>
    <p:sldId id="267" r:id="rId7"/>
    <p:sldId id="265" r:id="rId8"/>
    <p:sldId id="283" r:id="rId9"/>
    <p:sldId id="289" r:id="rId10"/>
    <p:sldId id="305" r:id="rId11"/>
    <p:sldId id="304" r:id="rId12"/>
    <p:sldId id="327" r:id="rId13"/>
    <p:sldId id="306" r:id="rId14"/>
    <p:sldId id="307" r:id="rId15"/>
    <p:sldId id="308" r:id="rId16"/>
    <p:sldId id="309" r:id="rId17"/>
    <p:sldId id="310" r:id="rId18"/>
    <p:sldId id="266" r:id="rId19"/>
    <p:sldId id="311" r:id="rId20"/>
    <p:sldId id="313" r:id="rId21"/>
    <p:sldId id="312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274" r:id="rId31"/>
    <p:sldId id="322" r:id="rId32"/>
    <p:sldId id="258" r:id="rId33"/>
    <p:sldId id="324" r:id="rId34"/>
    <p:sldId id="262" r:id="rId35"/>
    <p:sldId id="323" r:id="rId36"/>
    <p:sldId id="325" r:id="rId37"/>
    <p:sldId id="275" r:id="rId38"/>
    <p:sldId id="276" r:id="rId39"/>
    <p:sldId id="326" r:id="rId40"/>
    <p:sldId id="301" r:id="rId41"/>
    <p:sldId id="281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4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2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1518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3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2137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401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55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2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9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2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0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9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1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8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2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6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gif"/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gif"/><Relationship Id="rId2" Type="http://schemas.openxmlformats.org/officeDocument/2006/relationships/image" Target="../media/image5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0.gif"/><Relationship Id="rId4" Type="http://schemas.openxmlformats.org/officeDocument/2006/relationships/image" Target="../media/image59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4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cla" TargetMode="External"/><Relationship Id="rId7" Type="http://schemas.openxmlformats.org/officeDocument/2006/relationships/hyperlink" Target="http://paulbourke.net/fractals/tetration/" TargetMode="External"/><Relationship Id="rId2" Type="http://schemas.openxmlformats.org/officeDocument/2006/relationships/hyperlink" Target="https://en.wikipedia.org/wiki/Hyperoper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3s9cWWnZj0" TargetMode="External"/><Relationship Id="rId5" Type="http://schemas.openxmlformats.org/officeDocument/2006/relationships/hyperlink" Target="https://app.ziteboard.com/" TargetMode="External"/><Relationship Id="rId4" Type="http://schemas.openxmlformats.org/officeDocument/2006/relationships/hyperlink" Target="https://www.wolframalpha.com/ssi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Tetração em Números Reais: Definições e Propriedades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Saulo Minatti </a:t>
            </a:r>
            <a:r>
              <a:rPr lang="pt-BR" dirty="0" smtClean="0"/>
              <a:t>Andrade</a:t>
            </a:r>
            <a:endParaRPr lang="pt-BR" dirty="0"/>
          </a:p>
        </p:txBody>
      </p:sp>
      <p:pic>
        <p:nvPicPr>
          <p:cNvPr id="4" name="Picture 2" descr="Sistema de Identidade Visual da UF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696" y="519063"/>
            <a:ext cx="1512216" cy="208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3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Contraexemplo da propriedade errônea:</a:t>
            </a:r>
            <a:endParaRPr lang="pt-BR" dirty="0"/>
          </a:p>
        </p:txBody>
      </p:sp>
      <p:pic>
        <p:nvPicPr>
          <p:cNvPr id="4" name="Imagem 3" descr="https://latex.codecogs.com/gif.latex?%5Cdpi%7B300%7D%20%5E%7B2%7D%28%5E%7B2%7D2%29%3D%5E%7B2%7D4%3D4%5E4%3D%20%282%5E2%29%5E4%20%3D%202%5E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018" y="3004457"/>
            <a:ext cx="553960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 descr="https://latex.codecogs.com/png.image?\dpi%7b200%7d%20%5e%7b2*2%7d2=%7b%7d%5e%7b4%7d2=2%5e%7b16%7d\neq2%5e8\neq\%20%5e%7b2%7d(%5e%7b2%7d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20" y="3898582"/>
            <a:ext cx="4714599" cy="43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4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Identidade da Tetração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Decorrendo diretamente da definição de tetração, de acordo com Hoon (2014, p. 1), a seguinte propriedade é válida, que será recorrida por identidade da tetração: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partir </a:t>
            </a:r>
            <a:r>
              <a:rPr lang="pt-BR" dirty="0"/>
              <a:t>dessa propriedade, define-se a tetração para os tetrapoentes zero e -1. </a:t>
            </a:r>
          </a:p>
        </p:txBody>
      </p:sp>
      <p:pic>
        <p:nvPicPr>
          <p:cNvPr id="5" name="Imagem 4" descr="https://latex.codecogs.com/gif.latex?%5Cdpi%7B300%7D%20%5E%7Bb&amp;plus;1%7Da%3Da%5E%20%7B%5E%7Bb%7Da%7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641" y="3277829"/>
            <a:ext cx="3204891" cy="744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17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Tetrapoente</a:t>
            </a:r>
            <a:r>
              <a:rPr lang="pt-BR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a real positivo, temos:</a:t>
            </a:r>
            <a:endParaRPr lang="pt-BR" dirty="0"/>
          </a:p>
        </p:txBody>
      </p:sp>
      <p:pic>
        <p:nvPicPr>
          <p:cNvPr id="1026" name="Picture 2" descr="https://latex.codecogs.com/png.image?\dpi%7b300%7d%20%5e%7b1%7da=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169" y="3788228"/>
            <a:ext cx="3233552" cy="106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675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Tetrapoente Zero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Aplicando a identidade da tetração, chega-se em: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Disso, conclui-se que, qualquer número real positivo superelevado a 0 é igual a 1.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 descr="https://latex.codecogs.com/gif.latex?%5Cdpi%7B300%7D%20a%5E%7B1%7D%3Da%3D%7B%7D%5E%7B1%7Da%3D%7B%7Da%5E%7B%7B%7D%5E%7B0%7Da%7D%5CRightarrow%201%3D%7B%7D%5E%7B0%7D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202" y="2717075"/>
            <a:ext cx="6528118" cy="69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1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Tetrapoente -1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Novamente com </a:t>
            </a:r>
            <a:r>
              <a:rPr lang="pt-BR" dirty="0"/>
              <a:t>a identidade da </a:t>
            </a:r>
            <a:r>
              <a:rPr lang="pt-BR" dirty="0" smtClean="0"/>
              <a:t>tetração </a:t>
            </a:r>
            <a:r>
              <a:rPr lang="pt-BR" dirty="0"/>
              <a:t>chega-se em: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r>
              <a:rPr lang="pt-BR" dirty="0"/>
              <a:t>Disso, conclui-se que, qualquer número real positivo superelevado a </a:t>
            </a:r>
            <a:r>
              <a:rPr lang="pt-BR" dirty="0" smtClean="0"/>
              <a:t>-1 </a:t>
            </a:r>
            <a:r>
              <a:rPr lang="pt-BR" dirty="0"/>
              <a:t>é igual a </a:t>
            </a:r>
            <a:r>
              <a:rPr lang="pt-BR" dirty="0" smtClean="0"/>
              <a:t>0.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 descr="https://latex.codecogs.com/gif.latex?%5Cdpi%7B300%7D%20%5E%7B0%7Da%3D1%3Da%5E0%3Da%5E%7B%28%7B%7D%5E%7B-1%7Da%29%7D%5CRightarrow%200%3D%7B%7D%5E%7B-1%7D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42" y="2913017"/>
            <a:ext cx="7276011" cy="600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56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Tetrapoente -2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Aplicando a identidade da tetração pela terceira vez, chega-se em uma inconsistência: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Por isso, a tetração só é bem-definida para tetrapoentes inteiros maiores ou iguais a -1.</a:t>
            </a:r>
            <a:endParaRPr lang="pt-BR" dirty="0"/>
          </a:p>
        </p:txBody>
      </p:sp>
      <p:pic>
        <p:nvPicPr>
          <p:cNvPr id="4" name="Imagem 3" descr="https://latex.codecogs.com/gif.latex?%5Cdpi%7B300%7D%20%7B%7D%5E%7B-1%7Da%3D0%3Da%5E%7B%28%7B%7D%5E%7B-2%7Da%29%7D%20%5CRightarrow%20%7B%7D%5E%7B-2%7Da%3D%5Clog_%7Ba%7D%7B0%7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667" y="3221064"/>
            <a:ext cx="6388282" cy="714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6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Súper Quadrados Perfeitos: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1383" y="1793966"/>
            <a:ext cx="8915400" cy="3777622"/>
          </a:xfrm>
        </p:spPr>
        <p:txBody>
          <a:bodyPr/>
          <a:lstStyle/>
          <a:p>
            <a:r>
              <a:rPr lang="pt-BR" dirty="0" smtClean="0"/>
              <a:t>Consideraremos os Súper Quadrados Perfeitos como todos </a:t>
            </a:r>
            <a:r>
              <a:rPr lang="pt-BR" dirty="0"/>
              <a:t>os números que resultam de números naturais superelevados ao </a:t>
            </a:r>
            <a:r>
              <a:rPr lang="pt-BR" dirty="0" smtClean="0"/>
              <a:t>quadrado, ou seja, são números gerados de números inteiros elevados a eles mesmos. Esses são os 10 primeiros: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137" y="2889621"/>
            <a:ext cx="3695892" cy="3602620"/>
          </a:xfrm>
          <a:prstGeom prst="rect">
            <a:avLst/>
          </a:prstGeom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4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Inversas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tetração possui operações inversas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 </a:t>
            </a:r>
            <a:r>
              <a:rPr lang="pt-BR" dirty="0"/>
              <a:t>Assim como a subtração é o inverso da soma, a divisão é o inverso da multiplicação, a raiz e o logaritmo são inversos da potenciação, iremos definir as duas operações inversas da tetração: a súper-raiz e o superlogaritmo.</a:t>
            </a:r>
          </a:p>
          <a:p>
            <a:endParaRPr lang="pt-BR" dirty="0"/>
          </a:p>
        </p:txBody>
      </p:sp>
      <p:pic>
        <p:nvPicPr>
          <p:cNvPr id="4" name="Picture 2" descr="Sistema de Identidade Visual da UF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4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Súper</a:t>
            </a:r>
            <a:r>
              <a:rPr lang="pt-BR" dirty="0" smtClean="0"/>
              <a:t>-raiz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Eis a definição de súper-raiz, onde r é a </a:t>
            </a:r>
            <a:r>
              <a:rPr lang="pt-BR" dirty="0" err="1"/>
              <a:t>super-raiz</a:t>
            </a:r>
            <a:r>
              <a:rPr lang="pt-BR" dirty="0"/>
              <a:t> </a:t>
            </a:r>
            <a:r>
              <a:rPr lang="pt-BR" dirty="0" err="1"/>
              <a:t>n-ésima</a:t>
            </a:r>
            <a:r>
              <a:rPr lang="pt-BR" dirty="0"/>
              <a:t> de </a:t>
            </a:r>
            <a:r>
              <a:rPr lang="pt-BR" dirty="0" smtClean="0"/>
              <a:t>a. 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Assim, omitindo o índice 2, a súper-raiz quadrada é definida como: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337" y="2549427"/>
            <a:ext cx="6090050" cy="1535165"/>
          </a:xfrm>
          <a:prstGeom prst="rect">
            <a:avLst/>
          </a:prstGeom>
        </p:spPr>
      </p:pic>
      <p:pic>
        <p:nvPicPr>
          <p:cNvPr id="7" name="Imagem 6" descr="https://latex.codecogs.com/gif.latex?%5Cdpi%7B300%7D%20%5Csqrt%5B%5D%7Ba%7D_%7Bs%7D%3D%3Ar%5Cin%5Cmathbb%7BR%5E%7B*%7D_%7B&amp;plus;%7D%7D%7Cr%5Er%3D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703" y="5581643"/>
            <a:ext cx="5812291" cy="745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3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Súper-Raiz quadrada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396" y="2133600"/>
            <a:ext cx="3334379" cy="3940629"/>
          </a:xfrm>
          <a:prstGeom prst="rect">
            <a:avLst/>
          </a:prstGeom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9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Inspiração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0669" y="2057401"/>
                <a:ext cx="10820400" cy="4024125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/>
                  <a:t>A inspiração para falar sobre “Tetração” veio de curiosidades minhas. </a:t>
                </a:r>
              </a:p>
              <a:p>
                <a:endParaRPr lang="pt-BR" dirty="0" smtClean="0"/>
              </a:p>
              <a:p>
                <a:r>
                  <a:rPr lang="pt-BR" dirty="0" smtClean="0"/>
                  <a:t>Uma delas era uma dúvida a respeito da classificação da função de lei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pt-BR" dirty="0" smtClean="0"/>
              </a:p>
              <a:p>
                <a:r>
                  <a:rPr lang="pt-BR" dirty="0" smtClean="0"/>
                  <a:t>Essa curiosidade surgiu ao notar um padrão na formação das operações aritméticas matemáticas: </a:t>
                </a:r>
              </a:p>
              <a:p>
                <a:pPr marL="0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0669" y="2057401"/>
                <a:ext cx="10820400" cy="4024125"/>
              </a:xfrm>
              <a:blipFill>
                <a:blip r:embed="rId2"/>
                <a:stretch>
                  <a:fillRect l="-394" t="-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040" y="3788228"/>
            <a:ext cx="7173140" cy="1802674"/>
          </a:xfrm>
          <a:prstGeom prst="rect">
            <a:avLst/>
          </a:prstGeom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2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Função W de Lambert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determinar o comportamento da Súper-Raiz quadrada, precisamos da função W de Lambert. Ela é o inverso da seguinte função:</a:t>
            </a:r>
            <a:endParaRPr lang="pt-BR" dirty="0"/>
          </a:p>
        </p:txBody>
      </p:sp>
      <p:pic>
        <p:nvPicPr>
          <p:cNvPr id="4" name="Imagem 3" descr="https://latex.codecogs.com/gif.latex?%5Cdpi%7B300%7D%20f%28z%29%3Dze%5Ez%5C%20%28z%5Cin%5Cmathbb%7BC%7D%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523" y="3278777"/>
            <a:ext cx="4586967" cy="53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7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Expressão para a Súper-Raiz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Queremos encontrar, em função de a, um r que satisfaça a seguinte equação: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Aplicando propriedades de logaritmos e a função W de Lambert:</a:t>
            </a:r>
            <a:endParaRPr lang="pt-BR" dirty="0"/>
          </a:p>
        </p:txBody>
      </p:sp>
      <p:pic>
        <p:nvPicPr>
          <p:cNvPr id="4" name="Imagem 3" descr="https://latex.codecogs.com/gif.latex?%5Cdpi%7B300%7D%20r%5Er%20%3D%20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728" y="2717074"/>
            <a:ext cx="2115912" cy="61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5587" y="4600104"/>
            <a:ext cx="2324100" cy="16668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6062" y="4022411"/>
            <a:ext cx="3705225" cy="2600325"/>
          </a:xfrm>
          <a:prstGeom prst="rect">
            <a:avLst/>
          </a:prstGeom>
        </p:spPr>
      </p:pic>
      <p:pic>
        <p:nvPicPr>
          <p:cNvPr id="8" name="Picture 2" descr="Sistema de Identidade Visual da UFS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0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Existência e Unicidade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 smtClean="0"/>
                  <a:t>Segundo </a:t>
                </a:r>
                <a:r>
                  <a:rPr lang="pt-BR" dirty="0" err="1"/>
                  <a:t>Hoon</a:t>
                </a:r>
                <a:r>
                  <a:rPr lang="pt-BR" dirty="0"/>
                  <a:t> (2014, p. 4), podemos afirmar que todo número real maior ou igual </a:t>
                </a:r>
                <a:r>
                  <a:rPr lang="pt-BR" dirty="0" smtClean="0"/>
                  <a:t>que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den>
                            </m:f>
                          </m:e>
                        </m:d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sPre>
                  </m:oMath>
                </a14:m>
                <a:r>
                  <a:rPr lang="pt-BR" dirty="0" smtClean="0"/>
                  <a:t>possui </a:t>
                </a:r>
                <a:r>
                  <a:rPr lang="pt-BR" dirty="0"/>
                  <a:t>pelo menos uma súper raiz quadrada </a:t>
                </a:r>
                <a:r>
                  <a:rPr lang="pt-BR" dirty="0" smtClean="0"/>
                  <a:t>real.</a:t>
                </a:r>
              </a:p>
              <a:p>
                <a:endParaRPr lang="pt-BR" dirty="0"/>
              </a:p>
              <a:p>
                <a:r>
                  <a:rPr lang="pt-BR" dirty="0"/>
                  <a:t>Em geral, um número real positivo possui duas súper-raízes quadradas reais positivas  quando estiver em:  </a:t>
                </a:r>
                <a:r>
                  <a:rPr lang="pt-BR" dirty="0" smtClean="0"/>
                  <a:t>       </a:t>
                </a:r>
              </a:p>
              <a:p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  e suas </a:t>
                </a:r>
                <a:r>
                  <a:rPr lang="pt-BR" dirty="0" err="1" smtClean="0"/>
                  <a:t>super-raízes</a:t>
                </a:r>
                <a:r>
                  <a:rPr lang="pt-BR" dirty="0" smtClean="0"/>
                  <a:t> </a:t>
                </a:r>
                <a:r>
                  <a:rPr lang="pt-BR" dirty="0"/>
                  <a:t>estarão compreendidas entre 0 e 1. </a:t>
                </a: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r>
                  <a:rPr lang="pt-BR" dirty="0" smtClean="0"/>
                  <a:t>Porém</a:t>
                </a:r>
                <a:r>
                  <a:rPr lang="pt-BR" dirty="0"/>
                  <a:t>, quando o número for maior ou igual a 1, ele terá apenas uma </a:t>
                </a:r>
                <a:r>
                  <a:rPr lang="pt-BR" dirty="0" smtClean="0"/>
                  <a:t>súper-raiz </a:t>
                </a:r>
                <a:r>
                  <a:rPr lang="pt-BR" dirty="0"/>
                  <a:t>quadrada real </a:t>
                </a:r>
                <a:r>
                  <a:rPr lang="pt-BR" dirty="0" smtClean="0"/>
                  <a:t>positiva maior ou igual a 1. </a:t>
                </a:r>
                <a:r>
                  <a:rPr lang="pt-BR" dirty="0"/>
                  <a:t>(WIKIPEDIA, 2021).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1613" r="-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https://latex.codecogs.com/png.image?\dpi%7b150%7d%20%5d%5e%7b2%7d(\frac%7b1%7d%7be%7d),\%201%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20" y="3651068"/>
            <a:ext cx="8572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Superlogaritmo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o inverso </a:t>
            </a:r>
            <a:r>
              <a:rPr lang="pt-BR" dirty="0" smtClean="0"/>
              <a:t>da função </a:t>
            </a:r>
            <a:r>
              <a:rPr lang="pt-BR" dirty="0"/>
              <a:t>“tetraponencial”, diferente da </a:t>
            </a:r>
            <a:r>
              <a:rPr lang="pt-BR" dirty="0" smtClean="0"/>
              <a:t>súper-raiz</a:t>
            </a:r>
            <a:r>
              <a:rPr lang="pt-BR" dirty="0"/>
              <a:t>, que é o </a:t>
            </a:r>
            <a:r>
              <a:rPr lang="pt-BR" dirty="0" smtClean="0"/>
              <a:t>inverso </a:t>
            </a:r>
            <a:r>
              <a:rPr lang="pt-BR" dirty="0"/>
              <a:t>direto da operação tetração (Assim como logaritmo é o inverso da função exponencial na </a:t>
            </a:r>
            <a:r>
              <a:rPr lang="pt-BR" dirty="0" smtClean="0"/>
              <a:t>exponenciação)</a:t>
            </a:r>
          </a:p>
          <a:p>
            <a:endParaRPr lang="pt-BR" dirty="0"/>
          </a:p>
          <a:p>
            <a:r>
              <a:rPr lang="pt-BR" dirty="0" smtClean="0"/>
              <a:t>Eis a definição de “superlogaritmo”: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Diz-se que b é o superlogaritmo de z na base 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140" y="4022411"/>
            <a:ext cx="5021374" cy="1175524"/>
          </a:xfrm>
          <a:prstGeom prst="rect">
            <a:avLst/>
          </a:prstGeom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0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Exemplos de Superlogaritmo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640" y="2027596"/>
            <a:ext cx="5781812" cy="3996426"/>
          </a:xfrm>
          <a:prstGeom prst="rect">
            <a:avLst/>
          </a:prstGeom>
        </p:spPr>
      </p:pic>
      <p:pic>
        <p:nvPicPr>
          <p:cNvPr id="4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0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Propriedades do Superlogaritmo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9566" y="2120537"/>
            <a:ext cx="8915400" cy="3777622"/>
          </a:xfrm>
        </p:spPr>
        <p:txBody>
          <a:bodyPr/>
          <a:lstStyle/>
          <a:p>
            <a:r>
              <a:rPr lang="pt-BR" dirty="0" smtClean="0"/>
              <a:t>Da </a:t>
            </a:r>
            <a:r>
              <a:rPr lang="pt-BR" dirty="0"/>
              <a:t>definição de superlogaritmo, e tendo demonstrada a tetração para os tetrapoentes “0” e “-1</a:t>
            </a:r>
            <a:r>
              <a:rPr lang="pt-BR" dirty="0" smtClean="0"/>
              <a:t>”., </a:t>
            </a:r>
            <a:r>
              <a:rPr lang="pt-BR" dirty="0"/>
              <a:t>pode-se afirmar o </a:t>
            </a:r>
            <a:r>
              <a:rPr lang="pt-BR" dirty="0" smtClean="0"/>
              <a:t>seguinte, com a real positivo: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234" y="3199251"/>
            <a:ext cx="3759246" cy="2555217"/>
          </a:xfrm>
          <a:prstGeom prst="rect">
            <a:avLst/>
          </a:prstGeom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4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Superlogaritmo Natural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Análogo ao logaritmo natural da exponenciação, pode-se definir, pela tetração, o superlogaritmo natural: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951" y="3030854"/>
            <a:ext cx="5206349" cy="1109122"/>
          </a:xfrm>
          <a:prstGeom prst="rect">
            <a:avLst/>
          </a:prstGeom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73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Tetração com base nula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tetração com base zero está bem definida apenas para um tetrapoente, </a:t>
            </a:r>
            <a:r>
              <a:rPr lang="pt-BR" dirty="0" smtClean="0"/>
              <a:t>o 1: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partir </a:t>
            </a:r>
            <a:r>
              <a:rPr lang="pt-BR" dirty="0"/>
              <a:t>do tetrapoente 2, </a:t>
            </a:r>
            <a:r>
              <a:rPr lang="pt-BR" dirty="0" smtClean="0"/>
              <a:t>há uma </a:t>
            </a:r>
            <a:r>
              <a:rPr lang="pt-BR" dirty="0"/>
              <a:t>indefinição para o que seria o número zero elevado a zero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Aplicando a identidade da tetração, conclui-se que zero superelevado a zero também não está bem definido: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020" y="2733883"/>
            <a:ext cx="2322876" cy="1105648"/>
          </a:xfrm>
          <a:prstGeom prst="rect">
            <a:avLst/>
          </a:prstGeom>
        </p:spPr>
      </p:pic>
      <p:pic>
        <p:nvPicPr>
          <p:cNvPr id="6" name="Imagem 5" descr="https://latex.codecogs.com/gif.latex?%5Cdpi%7B300%7D%20%5E%7B1%7D0%3D0%5E%7B%28%5E%7B0%7D0%29%7D%5CRightarrow%7B%7D%5E%7B0%7D0%3D%5Clog_0%7B%280%29%7D%3A%20%5C%20%3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315" y="5844547"/>
            <a:ext cx="572452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33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Novamente</a:t>
            </a:r>
            <a:r>
              <a:rPr lang="pt-BR" dirty="0"/>
              <a:t>, aplicando a identidade da </a:t>
            </a:r>
            <a:r>
              <a:rPr lang="pt-BR" dirty="0" smtClean="0"/>
              <a:t>tetração para o zero superelevado a -1, </a:t>
            </a:r>
            <a:r>
              <a:rPr lang="pt-BR" dirty="0"/>
              <a:t>se conclui que o único tetrapoente para qual a tetração com base zero está bem definida é o 1: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https://latex.codecogs.com/gif.latex?%5Cdpi%7B300%7D%20%5E%7B0%7D0%3D0%5E%7B%28%5E%7B-1%7D0%29%7D%5CRightarrow%7B%7D%5E%7B-1%7D0%3D%5Clog_0%7B%28%5E%7B0%7D0%29%7D%3A%20%5C%20%3F%3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586" y="3212283"/>
            <a:ext cx="5760085" cy="511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7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Tetração </a:t>
            </a:r>
            <a:r>
              <a:rPr lang="pt-BR" dirty="0"/>
              <a:t>com bases negativas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tetração não se expande a bases negativas pois, dada uma base negativa e um tetrapoente qualquer, não se pode garantir que sempre se gere resultados reais, pertencentes ao nosso contradomínio de estudo:</a:t>
            </a:r>
            <a:endParaRPr lang="pt-BR" dirty="0"/>
          </a:p>
        </p:txBody>
      </p:sp>
      <p:pic>
        <p:nvPicPr>
          <p:cNvPr id="4" name="Imagem 3" descr="https://latex.codecogs.com/gif.latex?%5Cdpi%7B300%7D%20%5E%7B3%7D%28-2%29%3D%28-2%29%5E%7B%28%5E%7B2%7D%28-2%29%29%7D%3D%28-2%29%5E%7B%5Cfrac%7B1%7D%7B4%7D%7D%3D%5Csqrt%5B4%5D%7B-2%7D%3A%20%5C%20%5Cnotin%20%5Cmathbb%7BR%7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3698948"/>
            <a:ext cx="7978639" cy="646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92" y="4957842"/>
            <a:ext cx="8915400" cy="1181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12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vem depois?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 curiosidade por saber o que vem depois dessas operações me instigou bastante e me provocou a escolhê-la como tema desse seminário.</a:t>
            </a:r>
          </a:p>
          <a:p>
            <a:endParaRPr lang="pt-BR" dirty="0" smtClean="0"/>
          </a:p>
          <a:p>
            <a:r>
              <a:rPr lang="pt-BR" dirty="0" smtClean="0"/>
              <a:t>Para definir a operação que vem depois, é preciso definir um conjunto de funções que se inter-relacionam em sua lei de formação de uma forma incrível. Elas são as hiperoperações.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pic>
        <p:nvPicPr>
          <p:cNvPr id="4" name="Picture 2" descr="Sistema de Identidade Visual da UF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5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Tetrapoentes Racionais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</a:t>
            </a:r>
            <a:r>
              <a:rPr lang="pt-BR" b="1" dirty="0"/>
              <a:t>exponenciação</a:t>
            </a:r>
            <a:r>
              <a:rPr lang="pt-BR" dirty="0"/>
              <a:t>, a expansão </a:t>
            </a:r>
            <a:r>
              <a:rPr lang="pt-BR" dirty="0" smtClean="0"/>
              <a:t>aos </a:t>
            </a:r>
            <a:r>
              <a:rPr lang="pt-BR" dirty="0"/>
              <a:t>expoentes racionais é bem definida, e se dá da seguinte forma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P</a:t>
            </a:r>
            <a:r>
              <a:rPr lang="pt-BR" dirty="0" smtClean="0"/>
              <a:t>ode-se </a:t>
            </a:r>
            <a:r>
              <a:rPr lang="pt-BR" b="1" dirty="0"/>
              <a:t>tentar </a:t>
            </a:r>
            <a:r>
              <a:rPr lang="pt-BR" dirty="0"/>
              <a:t>expandir a tetração para expoentes </a:t>
            </a:r>
            <a:r>
              <a:rPr lang="pt-BR" dirty="0" smtClean="0"/>
              <a:t>racionais de forma análoga:</a:t>
            </a:r>
            <a:endParaRPr lang="pt-BR" dirty="0"/>
          </a:p>
        </p:txBody>
      </p:sp>
      <p:pic>
        <p:nvPicPr>
          <p:cNvPr id="6" name="Imagem 5" descr="https://latex.codecogs.com/gif.latex?%5Cdpi%7B300%7D%20%5Cbg_white%20a%5E%7B%5Cfrac%7Bm%7D%7Bn%7D%7D%3D%5Csqrt%5Bn%5D%7Ba%5Em%7D%20%5C%20%5C%20%28m%2C%20n%20%5Cin%20%5Cmathbb%7BN%5E*%7D%3B%20a%20%5Cin%20%5Cmathbb%7BR%5E*_%7B&amp;plus;%7D%7D%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592" y="3055530"/>
            <a:ext cx="5760085" cy="511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s://latex.codecogs.com/gif.latex?%5Cdpi%7B300%7D%20%5Cbg_white%20%5E%7B%5Cfrac%7Bm%7D%7Bn%7D%7Da%3D%5Csqrt%5Bn%5D%7B%5E%7Bm%7Da%7D_%7Bs%7D%20%5C%20%5C%20%28m%2C%20n%20%5Cin%20%5Cmathbb%7BN%5E*%7D%3B%20a%20%5Cin%20%5Cmathbb%7BR%5E*_%7B&amp;plus;%7D%7D%2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92" y="4963886"/>
            <a:ext cx="6476684" cy="610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1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Veja por que essa tentativa é falha </a:t>
            </a:r>
            <a:r>
              <a:rPr lang="pt-BR" dirty="0"/>
              <a:t>(HOON, 2014, p. 5</a:t>
            </a:r>
            <a:r>
              <a:rPr lang="pt-BR" dirty="0" smtClean="0"/>
              <a:t>):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Como a tetração pode apresentar mais de uma súper raiz </a:t>
            </a:r>
            <a:r>
              <a:rPr lang="pt-BR" dirty="0" err="1"/>
              <a:t>n-ésima</a:t>
            </a:r>
            <a:r>
              <a:rPr lang="pt-BR" dirty="0"/>
              <a:t>, y e z não são necessariamente </a:t>
            </a:r>
            <a:r>
              <a:rPr lang="pt-BR" dirty="0" smtClean="0"/>
              <a:t>iguais. Ou seja, em alguns casos a definição pode levar a: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 descr="https://latex.codecogs.com/gif.latex?%5Cdpi%7B300%7D%20%5Cbg_white%20y%3D%5Csqrt%5B3%5D%7B%5E%7B2%7Dx%7D_%7Bs%7D%5CRightarrow%5C%20%5E%7B3%7Dy%3D%7B%7D%5E%7B2%7D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197" y="2622645"/>
            <a:ext cx="427672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https://latex.codecogs.com/gif.latex?%5Cdpi%7B300%7D%20%5Cbg_white%20z%3D%5Csqrt%5B6%5D%7B%5E%7B4%7Dx%7D_%7Bs%7D%5CRightarrow%5C%20%5E%7B6%7Dz%3D%7B%7D%5E%7B4%7Dx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480" y="3411727"/>
            <a:ext cx="42576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s://latex.codecogs.com/gif.latex?%5Cdpi%7B300%7D%20%5Cbg_white%20%5E%7B%5Cfrac%7B3%7D%7B2%7D%7Dx%5Cneq%7B%7D%20%5E%7B%5Cfrac%7B6%7D%7B4%7D%7Dx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329" y="5213729"/>
            <a:ext cx="2484757" cy="922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istema de Identidade Visual da UFS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4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 Tetracionais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Estamos em condições de definir funções conhecidas como tetracionais. Iremos utilizar essa padrão para se recorrer a essas funções: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925" y="2946225"/>
            <a:ext cx="52387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6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 acordo com propriedades já vistas sobre a operação, </a:t>
            </a:r>
            <a:r>
              <a:rPr lang="pt-BR" dirty="0" smtClean="0"/>
              <a:t>as duas primeiras funções abaixo têm caráter constante. A de baixo, é a função identidade: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 descr="https://latex.codecogs.com/gif.latex?%5Cdpi%7B200%7D%20f_%7B-1%7D%28x%29%3D%20%5C%20%5E%7B-1%7Dx%3D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215" y="3552150"/>
            <a:ext cx="3864568" cy="529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https://latex.codecogs.com/gif.latex?%5Cdpi%7B200%7D%20f_%7B0%7D%28x%29%3D%20%5C%20%5E%7B0%7Dx%3D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215" y="4196254"/>
            <a:ext cx="3302457" cy="56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s://latex.codecogs.com/gif.latex?%5Cdpi%7B200%7D%20f_%7B1%7D%28x%29%3D%5C%20%5E%7B1%7Dx%3Dx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215" y="5061857"/>
            <a:ext cx="2871382" cy="536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istema de Identidade Visual da UFS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5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Tetracional do 2º grau: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001" y="2469390"/>
            <a:ext cx="2262868" cy="4051153"/>
          </a:xfrm>
          <a:prstGeom prst="rect">
            <a:avLst/>
          </a:prstGeom>
        </p:spPr>
      </p:pic>
      <p:pic>
        <p:nvPicPr>
          <p:cNvPr id="6" name="Imagem 5" descr="https://latex.codecogs.com/gif.latex?%5Cdpi%7B200%7D%20f_%7B2%7D%28x%29%3D%5C%20%5E%7B2%7Dx%20%3D%20x%5Ex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595" y="1624285"/>
            <a:ext cx="3901668" cy="600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3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da Súper-Raiz visualmente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ode-se </a:t>
            </a:r>
            <a:r>
              <a:rPr lang="pt-BR" dirty="0"/>
              <a:t>colocar, </a:t>
            </a:r>
            <a:r>
              <a:rPr lang="pt-BR" dirty="0" smtClean="0"/>
              <a:t>no gráfico da função, </a:t>
            </a:r>
            <a:r>
              <a:rPr lang="pt-BR" dirty="0"/>
              <a:t>as retas de equações:</a:t>
            </a:r>
          </a:p>
          <a:p>
            <a:endParaRPr lang="pt-BR" dirty="0"/>
          </a:p>
        </p:txBody>
      </p:sp>
      <p:pic>
        <p:nvPicPr>
          <p:cNvPr id="4" name="Imagem 3" descr="https://latex.codecogs.com/gif.latex?%5Cdpi%7B200%7D%20y%20%3D1%20%5C%20%5C%20%5Ctextnormal%7B%28I%29%7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142" y="2788511"/>
            <a:ext cx="12668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https://latex.codecogs.com/gif.latex?%5Cdpi%7B200%7D%20y%20%3D%7B%7D%20%5E%7B2%7D%28%5Cfrac%7B1%7D%7Be%7D%29%20%5C%20%5C%20%5Ctextnormal%7B%28II%29%7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916" y="3119572"/>
            <a:ext cx="181927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196" y="3757747"/>
            <a:ext cx="5522731" cy="2896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istema de Identidade Visual da UFS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5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número de elementos da pré-imagem de um </a:t>
            </a:r>
            <a:r>
              <a:rPr lang="pt-BR" dirty="0" smtClean="0"/>
              <a:t>certo y da imagem da função representa o número de súper-raízes quadradas reais desse valor y.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415" y="2913017"/>
            <a:ext cx="4026695" cy="3793263"/>
          </a:xfrm>
          <a:prstGeom prst="rect">
            <a:avLst/>
          </a:prstGeom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7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Tetracionais de outros graus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0849" y="1990716"/>
            <a:ext cx="10820400" cy="4024125"/>
          </a:xfrm>
        </p:spPr>
        <p:txBody>
          <a:bodyPr/>
          <a:lstStyle/>
          <a:p>
            <a:r>
              <a:rPr lang="pt-BR" dirty="0" smtClean="0"/>
              <a:t>3ª grau:                                                                                4ª grau:</a:t>
            </a:r>
            <a:endParaRPr lang="pt-BR" dirty="0"/>
          </a:p>
        </p:txBody>
      </p:sp>
      <p:pic>
        <p:nvPicPr>
          <p:cNvPr id="9" name="Imagem 8" descr="https://latex.codecogs.com/gif.latex?%5Cdpi%7B200%7D%20f_%7B3%7D%3D%5C%20%5E3%7Bx%7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49" y="4297679"/>
            <a:ext cx="1656288" cy="485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https://latex.codecogs.com/gif.latex?%5Cdpi%7B200%7D%20f_%7B4%7D%3D%5C%20%5E4%7Bx%7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815" y="3883659"/>
            <a:ext cx="1556762" cy="414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070" y="2720430"/>
            <a:ext cx="2661738" cy="356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080" y="2720430"/>
            <a:ext cx="2129291" cy="3467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Sistema de Identidade Visual da UFS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6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tetracionais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5º grau:                                                                   6º grau:</a:t>
            </a:r>
            <a:endParaRPr lang="pt-BR" dirty="0"/>
          </a:p>
        </p:txBody>
      </p:sp>
      <p:pic>
        <p:nvPicPr>
          <p:cNvPr id="8" name="Imagem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22" y="2875462"/>
            <a:ext cx="2602639" cy="3764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077" y="2587308"/>
            <a:ext cx="2518003" cy="3997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https://latex.codecogs.com/gif.latex?%5Cdpi%7B200%7D%20f_%7B5%7D%3D%5C%20%5E5%7Bx%7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90" y="4757670"/>
            <a:ext cx="1514974" cy="473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https://latex.codecogs.com/gif.latex?%5Cdpi%7B200%7D%20f_%7B6%7D%3D%5C%20%5E6%7Bx%7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939" y="4522300"/>
            <a:ext cx="1464673" cy="470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Sistema de Identidade Visual da UFS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3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 interessante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Analisando o comportamento das funções em vários graus diferentes, percebe-se, intuitivamente, que: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Esse resultado é garantido por Hoon (2014, p. 5)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896" y="2993711"/>
            <a:ext cx="531495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Sistema de Identidade Visual da UF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0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Hiperoperações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7875" y="1415143"/>
            <a:ext cx="8915400" cy="3777622"/>
          </a:xfrm>
        </p:spPr>
        <p:txBody>
          <a:bodyPr/>
          <a:lstStyle/>
          <a:p>
            <a:r>
              <a:rPr lang="pt-BR" dirty="0" smtClean="0"/>
              <a:t>Considere as seguintes funções:</a:t>
            </a:r>
            <a:endParaRPr lang="pt-BR" dirty="0"/>
          </a:p>
        </p:txBody>
      </p:sp>
      <p:pic>
        <p:nvPicPr>
          <p:cNvPr id="5" name="Imagem 4" descr="https://latex.codecogs.com/gif.latex?%5Cdpi%7B300%7D%20Hi%3A%20%5Cmathbb%7BR_%7B&amp;plus;%7D%5E%7B*%7D%7D%5Ctimes%5Cmathbb%7BN%5E%7B*%7D%7D%5Crightarrow%20%5Cmathbb%7BR%7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21" y="2512334"/>
            <a:ext cx="376237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778" y="3160263"/>
            <a:ext cx="7134443" cy="3188286"/>
          </a:xfrm>
          <a:prstGeom prst="rect">
            <a:avLst/>
          </a:prstGeom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2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Bônus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Esses são alguns fractais que envolvem tetração:</a:t>
            </a:r>
            <a:endParaRPr lang="pt-BR" dirty="0"/>
          </a:p>
        </p:txBody>
      </p:sp>
      <p:pic>
        <p:nvPicPr>
          <p:cNvPr id="1036" name="Picture 12" descr="Tetration frac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216" y="2960999"/>
            <a:ext cx="2695201" cy="269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Tetration frac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7" y="3009634"/>
            <a:ext cx="2597932" cy="25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Tetration fract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49" y="32370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istema de Identidade Visual da UFS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3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Fontes, Ferramentas, e 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8354" y="2133600"/>
            <a:ext cx="9976258" cy="456764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en.wikipedia.org/wiki/Hyperoperation</a:t>
            </a:r>
            <a:endParaRPr lang="pt-BR" dirty="0" smtClean="0"/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www.geogebra.org/cla</a:t>
            </a:r>
            <a:endParaRPr lang="pt-BR" dirty="0" smtClean="0"/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www.wolframalpha.com/ssic</a:t>
            </a:r>
            <a:endParaRPr lang="pt-BR" dirty="0" smtClean="0"/>
          </a:p>
          <a:p>
            <a:r>
              <a:rPr lang="pt-BR" dirty="0">
                <a:hlinkClick r:id="rId5"/>
              </a:rPr>
              <a:t>https://</a:t>
            </a:r>
            <a:r>
              <a:rPr lang="pt-BR" dirty="0" smtClean="0">
                <a:hlinkClick r:id="rId5"/>
              </a:rPr>
              <a:t>app.ziteboard.com</a:t>
            </a:r>
            <a:endParaRPr lang="pt-BR" dirty="0" smtClean="0"/>
          </a:p>
          <a:p>
            <a:r>
              <a:rPr lang="pt-BR" dirty="0" smtClean="0">
                <a:hlinkClick r:id="rId6"/>
              </a:rPr>
              <a:t>https</a:t>
            </a:r>
            <a:r>
              <a:rPr lang="pt-BR" dirty="0">
                <a:hlinkClick r:id="rId6"/>
              </a:rPr>
              <a:t>://</a:t>
            </a:r>
            <a:r>
              <a:rPr lang="pt-BR" dirty="0" smtClean="0">
                <a:hlinkClick r:id="rId6"/>
              </a:rPr>
              <a:t>www.youtube.com/watch?v=S3s9cWWnZj0</a:t>
            </a:r>
            <a:endParaRPr lang="pt-BR" dirty="0" smtClean="0"/>
          </a:p>
          <a:p>
            <a:r>
              <a:rPr lang="pt-BR" dirty="0">
                <a:hlinkClick r:id="rId7"/>
              </a:rPr>
              <a:t>http://paulbourke.net/fractals/tetration</a:t>
            </a:r>
            <a:r>
              <a:rPr lang="pt-BR" dirty="0" smtClean="0">
                <a:hlinkClick r:id="rId7"/>
              </a:rPr>
              <a:t>/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 </a:t>
            </a:r>
            <a:r>
              <a:rPr lang="en-US" dirty="0"/>
              <a:t>HOON, J. What is . . . </a:t>
            </a:r>
            <a:r>
              <a:rPr lang="en-US" dirty="0" err="1"/>
              <a:t>tetration</a:t>
            </a:r>
            <a:r>
              <a:rPr lang="en-US" dirty="0"/>
              <a:t>? 2014. </a:t>
            </a:r>
            <a:endParaRPr lang="pt-BR" dirty="0"/>
          </a:p>
          <a:p>
            <a:r>
              <a:rPr lang="en-US" dirty="0"/>
              <a:t>LOGIC, S. Transfinite Ordinals in Recursive Number Theory Author ( s ): R . L . Goodstein Source : The Journal of Symbolic Logic , Vol . 12 , No . 4 ( Dec ., 1947 ), pp . 123-129 Published by : Association for Symbolic Logic Stable URL : http://www.jstor.org/stable. v. 12, n. 4, p. 123–129, 2009. </a:t>
            </a:r>
            <a:endParaRPr lang="pt-BR" dirty="0"/>
          </a:p>
          <a:p>
            <a:r>
              <a:rPr lang="en-US" dirty="0"/>
              <a:t>NEYRINCK, M. </a:t>
            </a:r>
            <a:r>
              <a:rPr lang="en-US" b="1" dirty="0"/>
              <a:t>An Investigation of Arithmetic Operations</a:t>
            </a:r>
            <a:r>
              <a:rPr lang="en-US" dirty="0"/>
              <a:t>, 1998. </a:t>
            </a:r>
            <a:endParaRPr lang="pt-BR" dirty="0"/>
          </a:p>
          <a:p>
            <a:r>
              <a:rPr lang="pt-BR" dirty="0"/>
              <a:t>WIKIPEDIA. </a:t>
            </a:r>
            <a:r>
              <a:rPr lang="pt-BR" b="1" dirty="0" err="1"/>
              <a:t>Tetration</a:t>
            </a:r>
            <a:r>
              <a:rPr lang="pt-BR" dirty="0"/>
              <a:t>. Disponível em: &lt;https://en.wikipedia.org/wiki/Tetration&gt;.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27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Tetração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754880"/>
          </a:xfrm>
        </p:spPr>
        <p:txBody>
          <a:bodyPr>
            <a:normAutofit/>
          </a:bodyPr>
          <a:lstStyle/>
          <a:p>
            <a:r>
              <a:rPr lang="pt-BR" dirty="0" smtClean="0"/>
              <a:t>Tendo em vista a construção das funções do slide anterior, a tetração é a função H4. </a:t>
            </a:r>
            <a:r>
              <a:rPr lang="pt-BR" dirty="0"/>
              <a:t>O termo “tetra” significa “quatro”, que vem pois ela é justamente a quarta </a:t>
            </a:r>
            <a:r>
              <a:rPr lang="pt-BR" dirty="0" smtClean="0"/>
              <a:t>hiperoperação (função H4).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              a superelevado a b: a = base; b = tetrapoente;</a:t>
            </a:r>
            <a:endParaRPr lang="pt-BR" dirty="0"/>
          </a:p>
        </p:txBody>
      </p:sp>
      <p:pic>
        <p:nvPicPr>
          <p:cNvPr id="1026" name="Picture 2" descr="https://latex.codecogs.com/png.image?\dpi%7b200%7d%20\forall%20a%20\in%20\mathbb%7bR%5e%7b*%7d_%7b+%7d%7d%20\%20\%20\forall%20b%20\in%20\mathbb%7bN%5e%7b*%7d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856" y="4864244"/>
            <a:ext cx="3332209" cy="48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856" y="3304903"/>
            <a:ext cx="3462973" cy="1510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2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da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termo “tetração” foi mencionado pela primeira vez em 1947 pelo matemático inglês </a:t>
            </a:r>
            <a:r>
              <a:rPr lang="pt-BR" dirty="0" err="1"/>
              <a:t>Reuben</a:t>
            </a:r>
            <a:r>
              <a:rPr lang="pt-BR" dirty="0"/>
              <a:t> Louis Goodstein, usado no artigo “</a:t>
            </a:r>
            <a:r>
              <a:rPr lang="pt-BR" i="1" dirty="0" err="1"/>
              <a:t>Transfinite</a:t>
            </a:r>
            <a:r>
              <a:rPr lang="pt-BR" i="1" dirty="0"/>
              <a:t> </a:t>
            </a:r>
            <a:r>
              <a:rPr lang="pt-BR" i="1" dirty="0" err="1"/>
              <a:t>Ordinals</a:t>
            </a:r>
            <a:r>
              <a:rPr lang="pt-BR" i="1" dirty="0"/>
              <a:t> in </a:t>
            </a:r>
            <a:r>
              <a:rPr lang="pt-BR" i="1" dirty="0" err="1"/>
              <a:t>Recursive</a:t>
            </a:r>
            <a:r>
              <a:rPr lang="pt-BR" i="1" dirty="0"/>
              <a:t> </a:t>
            </a:r>
            <a:r>
              <a:rPr lang="pt-BR" i="1" dirty="0" err="1"/>
              <a:t>Number</a:t>
            </a:r>
            <a:r>
              <a:rPr lang="pt-BR" i="1" dirty="0"/>
              <a:t> </a:t>
            </a:r>
            <a:r>
              <a:rPr lang="pt-BR" i="1" dirty="0" err="1"/>
              <a:t>Theory</a:t>
            </a:r>
            <a:r>
              <a:rPr lang="pt-BR" dirty="0"/>
              <a:t>” (LOGIC, 2009).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Nesse artigo, ele traçou a construção das operações aritméticas a partir da definição de funções recursivas, e, no final, traçou alguns pontos sobre as operações além da exponenciação.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2" descr="Sistema de Identidade Visual da UF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7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Tetração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Observe que, numericamente</a:t>
            </a:r>
            <a:r>
              <a:rPr lang="pt-BR" dirty="0"/>
              <a:t>, essa operação não gera valores muito agradáveis.</a:t>
            </a:r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660" y="2582832"/>
            <a:ext cx="4355762" cy="19009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253" y="2932062"/>
            <a:ext cx="4319528" cy="1202463"/>
          </a:xfrm>
          <a:prstGeom prst="rect">
            <a:avLst/>
          </a:prstGeom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3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Importante 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importante notar que a “torre de potências” da tetração começa de cima para baixo, isto é, primeiro eleva-se tudo em cima, e vai descendo, para depois elevar a base a esse número. Note que, as expressões abaixo são diferentes:</a:t>
            </a:r>
            <a:endParaRPr lang="pt-BR" dirty="0"/>
          </a:p>
        </p:txBody>
      </p:sp>
      <p:pic>
        <p:nvPicPr>
          <p:cNvPr id="5" name="Imagem 4" descr="https://latex.codecogs.com/png.image?\dpi%7b200%7d%20%5e%7b3%7d\pi%20=%20\pi%5e%7b\pi%5e%7b\pi%7d%7d=\pi%5e%7b(\pi%5e%7b\pi%7d)%7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532" y="3749383"/>
            <a:ext cx="4092348" cy="546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s://latex.codecogs.com/png.image?\dpi%7b200%7d%20(\pi%5e%7b\pi%7d)%5e\pi=\pi%5e%7b\pi*\pi%7d=\pi%5e%7b(\pi%5e2)%7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551" y="4928091"/>
            <a:ext cx="4766311" cy="75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6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da Tetração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propriedades da tetração são peculiares, divergem do que se esperaria considerando a operação anterior. </a:t>
            </a:r>
          </a:p>
          <a:p>
            <a:r>
              <a:rPr lang="pt-BR" dirty="0" smtClean="0"/>
              <a:t>Na exponenciação, a seguinte propriedade é válida: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Assim, intuitivamente (e </a:t>
            </a:r>
            <a:r>
              <a:rPr lang="pt-BR" dirty="0"/>
              <a:t>erroneamente</a:t>
            </a:r>
            <a:r>
              <a:rPr lang="pt-BR" dirty="0" smtClean="0"/>
              <a:t>), se formularia: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667" y="3211284"/>
            <a:ext cx="3638687" cy="132315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750" y="5364120"/>
            <a:ext cx="3517720" cy="823661"/>
          </a:xfrm>
          <a:prstGeom prst="rect">
            <a:avLst/>
          </a:prstGeom>
        </p:spPr>
      </p:pic>
      <p:pic>
        <p:nvPicPr>
          <p:cNvPr id="6" name="Picture 2" descr="Sistema de Identidade Visual da UFS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101" y="0"/>
            <a:ext cx="967345" cy="133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1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1140</TotalTime>
  <Words>1246</Words>
  <Application>Microsoft Office PowerPoint</Application>
  <PresentationFormat>Widescreen</PresentationFormat>
  <Paragraphs>181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6" baseType="lpstr">
      <vt:lpstr>Arial</vt:lpstr>
      <vt:lpstr>Cambria Math</vt:lpstr>
      <vt:lpstr>Century Gothic</vt:lpstr>
      <vt:lpstr>Wingdings 3</vt:lpstr>
      <vt:lpstr>Cacho</vt:lpstr>
      <vt:lpstr>Tetração em Números Reais: Definições e Propriedades </vt:lpstr>
      <vt:lpstr>Inspiração</vt:lpstr>
      <vt:lpstr>O que vem depois?</vt:lpstr>
      <vt:lpstr>Hiperoperações</vt:lpstr>
      <vt:lpstr>Definição de Tetração</vt:lpstr>
      <vt:lpstr>História da operação</vt:lpstr>
      <vt:lpstr>Exemplos de Tetração</vt:lpstr>
      <vt:lpstr>Importante notar</vt:lpstr>
      <vt:lpstr>Propriedades da Tetração</vt:lpstr>
      <vt:lpstr>Apresentação do PowerPoint</vt:lpstr>
      <vt:lpstr>Identidade da Tetração</vt:lpstr>
      <vt:lpstr>Tetrapoente 1</vt:lpstr>
      <vt:lpstr>Tetrapoente Zero</vt:lpstr>
      <vt:lpstr>Tetrapoente -1</vt:lpstr>
      <vt:lpstr>Tetrapoente -2</vt:lpstr>
      <vt:lpstr>Súper Quadrados Perfeitos:</vt:lpstr>
      <vt:lpstr>Operações Inversas</vt:lpstr>
      <vt:lpstr>Súper-raiz</vt:lpstr>
      <vt:lpstr>Exemplos de Súper-Raiz quadrada</vt:lpstr>
      <vt:lpstr>Função W de Lambert</vt:lpstr>
      <vt:lpstr>Expressão para a Súper-Raiz</vt:lpstr>
      <vt:lpstr>Existência e Unicidade</vt:lpstr>
      <vt:lpstr>Superlogaritmo</vt:lpstr>
      <vt:lpstr>Exemplos de Superlogaritmo</vt:lpstr>
      <vt:lpstr>Propriedades do Superlogaritmo</vt:lpstr>
      <vt:lpstr>Superlogaritmo Natural</vt:lpstr>
      <vt:lpstr>Tetração com base nula</vt:lpstr>
      <vt:lpstr>Apresentação do PowerPoint</vt:lpstr>
      <vt:lpstr>Tetração com bases negativas</vt:lpstr>
      <vt:lpstr>Tetrapoentes Racionais</vt:lpstr>
      <vt:lpstr>Apresentação do PowerPoint</vt:lpstr>
      <vt:lpstr>Funções Tetracionais</vt:lpstr>
      <vt:lpstr>Apresentação do PowerPoint</vt:lpstr>
      <vt:lpstr>Função Tetracional do 2º grau:</vt:lpstr>
      <vt:lpstr>Propriedades da Súper-Raiz visualmente</vt:lpstr>
      <vt:lpstr>Apresentação do PowerPoint</vt:lpstr>
      <vt:lpstr>Funções Tetracionais de outros graus</vt:lpstr>
      <vt:lpstr>Funções tetracionais</vt:lpstr>
      <vt:lpstr>Limite interessante</vt:lpstr>
      <vt:lpstr>Bônus</vt:lpstr>
      <vt:lpstr>Fontes, Ferramentas, e Referências: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Tetração</dc:title>
  <dc:creator>Usuario</dc:creator>
  <cp:lastModifiedBy>Usuario</cp:lastModifiedBy>
  <cp:revision>74</cp:revision>
  <dcterms:created xsi:type="dcterms:W3CDTF">2021-09-17T18:32:07Z</dcterms:created>
  <dcterms:modified xsi:type="dcterms:W3CDTF">2022-03-21T16:13:21Z</dcterms:modified>
</cp:coreProperties>
</file>